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658" r:id="rId3"/>
    <p:sldId id="261" r:id="rId4"/>
    <p:sldId id="660" r:id="rId5"/>
    <p:sldId id="659" r:id="rId6"/>
    <p:sldId id="297" r:id="rId7"/>
    <p:sldId id="308" r:id="rId8"/>
    <p:sldId id="298" r:id="rId9"/>
    <p:sldId id="299" r:id="rId10"/>
    <p:sldId id="717" r:id="rId11"/>
    <p:sldId id="632" r:id="rId12"/>
    <p:sldId id="633" r:id="rId13"/>
    <p:sldId id="634" r:id="rId14"/>
    <p:sldId id="647" r:id="rId15"/>
    <p:sldId id="648" r:id="rId16"/>
    <p:sldId id="650" r:id="rId17"/>
    <p:sldId id="651" r:id="rId18"/>
    <p:sldId id="652" r:id="rId19"/>
    <p:sldId id="653" r:id="rId20"/>
    <p:sldId id="649" r:id="rId21"/>
    <p:sldId id="654" r:id="rId22"/>
    <p:sldId id="655" r:id="rId23"/>
    <p:sldId id="656" r:id="rId24"/>
    <p:sldId id="657" r:id="rId25"/>
    <p:sldId id="661" r:id="rId26"/>
    <p:sldId id="662" r:id="rId27"/>
    <p:sldId id="663" r:id="rId28"/>
    <p:sldId id="664" r:id="rId29"/>
    <p:sldId id="665" r:id="rId30"/>
    <p:sldId id="666" r:id="rId31"/>
    <p:sldId id="667" r:id="rId32"/>
    <p:sldId id="668" r:id="rId33"/>
    <p:sldId id="636" r:id="rId34"/>
    <p:sldId id="669" r:id="rId35"/>
    <p:sldId id="643" r:id="rId36"/>
    <p:sldId id="670" r:id="rId37"/>
    <p:sldId id="671" r:id="rId38"/>
    <p:sldId id="672" r:id="rId39"/>
    <p:sldId id="673" r:id="rId40"/>
    <p:sldId id="674" r:id="rId41"/>
    <p:sldId id="675" r:id="rId42"/>
    <p:sldId id="676" r:id="rId43"/>
    <p:sldId id="678" r:id="rId44"/>
    <p:sldId id="637" r:id="rId45"/>
    <p:sldId id="680" r:id="rId46"/>
    <p:sldId id="681" r:id="rId47"/>
    <p:sldId id="563" r:id="rId48"/>
    <p:sldId id="684" r:id="rId49"/>
    <p:sldId id="685" r:id="rId50"/>
    <p:sldId id="686" r:id="rId51"/>
    <p:sldId id="704" r:id="rId52"/>
    <p:sldId id="677" r:id="rId53"/>
    <p:sldId id="705" r:id="rId54"/>
    <p:sldId id="702" r:id="rId55"/>
    <p:sldId id="698" r:id="rId56"/>
    <p:sldId id="699" r:id="rId57"/>
    <p:sldId id="700" r:id="rId58"/>
    <p:sldId id="701" r:id="rId59"/>
    <p:sldId id="703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16:34.90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27:18.9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05850-1BD0-264E-9333-B4595B284C15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C3489-4CF0-3040-9EFA-3217438C7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3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030839-E345-472D-86EC-CC09406C072A}" type="slidenum">
              <a:rPr lang="en-US" altLang="en-US" sz="1200" smtClean="0"/>
              <a:pPr/>
              <a:t>8</a:t>
            </a:fld>
            <a:endParaRPr lang="en-US" altLang="en-US" sz="120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47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52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38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1pPr>
            <a:lvl2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2pPr>
            <a:lvl3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3pPr>
            <a:lvl4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4pPr>
            <a:lvl5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610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60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698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327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03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71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68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15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D6C898"/>
          </a:solidFill>
          <a:ln>
            <a:solidFill>
              <a:srgbClr val="D6C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7" name="TextBox 6"/>
          <p:cNvSpPr txBox="1"/>
          <p:nvPr userDrawn="1"/>
        </p:nvSpPr>
        <p:spPr>
          <a:xfrm>
            <a:off x="-57638" y="6673638"/>
            <a:ext cx="4450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Copyright 2022 |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Brenton M. </a:t>
            </a:r>
            <a:r>
              <a:rPr lang="en-US" sz="800" baseline="0" dirty="0" err="1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Wiernik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| </a:t>
            </a:r>
            <a:r>
              <a:rPr lang="en-US" sz="800" b="0" u="none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Please do not cite or distribute without permission</a:t>
            </a:r>
            <a:endParaRPr lang="en-US" sz="800" b="0" u="none" dirty="0">
              <a:solidFill>
                <a:schemeClr val="bg1">
                  <a:lumMod val="50000"/>
                </a:schemeClr>
              </a:solidFill>
              <a:latin typeface="Font Awesome 5 Brands Regular" panose="02000503000000000000" pitchFamily="50" charset="0"/>
              <a:cs typeface="FiraGO" panose="020B0503050000020004" pitchFamily="34" charset="0"/>
            </a:endParaRPr>
          </a:p>
        </p:txBody>
      </p:sp>
      <p:sp>
        <p:nvSpPr>
          <p:cNvPr id="5" name="Rectangle 4">
            <a:hlinkClick r:id="rId13"/>
            <a:extLst>
              <a:ext uri="{FF2B5EF4-FFF2-40B4-BE49-F238E27FC236}">
                <a16:creationId xmlns:a16="http://schemas.microsoft.com/office/drawing/2014/main" id="{1A0108EC-FE9C-4174-927E-AAAF8B99F787}"/>
              </a:ext>
            </a:extLst>
          </p:cNvPr>
          <p:cNvSpPr/>
          <p:nvPr userDrawn="1"/>
        </p:nvSpPr>
        <p:spPr>
          <a:xfrm>
            <a:off x="1747838" y="6710363"/>
            <a:ext cx="1319212" cy="147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075F42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10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10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10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10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bvwsp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34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35" Type="http://schemas.openxmlformats.org/officeDocument/2006/relationships/customXml" Target="../ink/ink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i.org/gmdbxw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/gjkq9b" TargetMode="External"/><Relationship Id="rId2" Type="http://schemas.openxmlformats.org/officeDocument/2006/relationships/hyperlink" Target="https://apastyle.apa.org/jars/quant-table-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/gh2z2k" TargetMode="External"/><Relationship Id="rId5" Type="http://schemas.openxmlformats.org/officeDocument/2006/relationships/hyperlink" Target="https://doi.org/10.1136/bmj.n71" TargetMode="External"/><Relationship Id="rId4" Type="http://schemas.openxmlformats.org/officeDocument/2006/relationships/hyperlink" Target="https://doi.org/10/gjkrwz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/gftjxg" TargetMode="External"/><Relationship Id="rId2" Type="http://schemas.openxmlformats.org/officeDocument/2006/relationships/hyperlink" Target="https://doi.org/10/ggh2bx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bmwiernik@outlook.com" TargetMode="External"/><Relationship Id="rId7" Type="http://schemas.openxmlformats.org/officeDocument/2006/relationships/hyperlink" Target="https://psychmeta.com/" TargetMode="External"/><Relationship Id="rId2" Type="http://schemas.openxmlformats.org/officeDocument/2006/relationships/hyperlink" Target="https://github.com/bwiernik/meta-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afor-project.org/doku.php/metafor" TargetMode="External"/><Relationship Id="rId5" Type="http://schemas.openxmlformats.org/officeDocument/2006/relationships/hyperlink" Target="https://matthewbjane.quarto.pub/guide-to-effect-sizes-and-confidence-intervals/" TargetMode="External"/><Relationship Id="rId4" Type="http://schemas.openxmlformats.org/officeDocument/2006/relationships/hyperlink" Target="https://bookdown.org/MathiasHarrer/Doing_Meta_Analysis_in_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/5k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7B78-7924-C0DF-27C8-AAC328072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Meta-Analysis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AE9CD-679B-0731-D854-A7D31040E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Brenton Wiernik</a:t>
            </a:r>
          </a:p>
        </p:txBody>
      </p:sp>
    </p:spTree>
    <p:extLst>
      <p:ext uri="{BB962C8B-B14F-4D97-AF65-F5344CB8AC3E}">
        <p14:creationId xmlns:p14="http://schemas.microsoft.com/office/powerpoint/2010/main" val="425728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EAF8-6038-C839-FCB1-E10230E1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7F6E-2E60-8204-0FD5-3C62F6ED6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Meta-Analysis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585A1-E994-705E-1248-ABA60650E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4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4327-9ADE-4114-9DD4-B28CD95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08113" y="1226075"/>
                <a:ext cx="5973417" cy="495088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 meta-analysis is a </a:t>
                </a:r>
                <a:r>
                  <a:rPr lang="en-US" b="1" dirty="0"/>
                  <a:t>regression model</a:t>
                </a:r>
                <a:endParaRPr lang="en-US" dirty="0"/>
              </a:p>
              <a:p>
                <a:pPr lvl="1"/>
                <a:r>
                  <a:rPr lang="en-US" dirty="0"/>
                  <a:t>All meta-analyses are </a:t>
                </a:r>
                <a:br>
                  <a:rPr lang="en-US" dirty="0"/>
                </a:br>
                <a:r>
                  <a:rPr lang="en-US" dirty="0"/>
                  <a:t>“meta-regressions”</a:t>
                </a:r>
              </a:p>
              <a:p>
                <a:pPr lvl="1"/>
                <a:r>
                  <a:rPr lang="en-US" dirty="0"/>
                  <a:t>Response variable (dependent/outcome variable): </a:t>
                </a:r>
                <a:br>
                  <a:rPr lang="en-US" dirty="0"/>
                </a:br>
                <a:r>
                  <a:rPr lang="en-US" b="1" dirty="0"/>
                  <a:t>Observed effect size</a:t>
                </a:r>
                <a:endParaRPr lang="en-US" dirty="0"/>
              </a:p>
              <a:p>
                <a:r>
                  <a:rPr lang="en-US" dirty="0"/>
                  <a:t>Assume observed effect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some combination of the true underlying effect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plus some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08113" y="1226075"/>
                <a:ext cx="5973417" cy="4950888"/>
              </a:xfrm>
              <a:blipFill>
                <a:blip r:embed="rId2"/>
                <a:stretch>
                  <a:fillRect l="-1911" t="-1279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ow normal is the normal distribution? | The Accad &amp; Koka ...">
            <a:extLst>
              <a:ext uri="{FF2B5EF4-FFF2-40B4-BE49-F238E27FC236}">
                <a16:creationId xmlns:a16="http://schemas.microsoft.com/office/drawing/2014/main" id="{AEE2AB88-5797-6741-A7F3-C3AA8D56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361" y="2308301"/>
            <a:ext cx="6247639" cy="29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2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4327-9ADE-4114-9DD4-B28CD95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Let’s focus on sampling error</a:t>
                </a:r>
              </a:p>
              <a:p>
                <a:pPr lvl="1"/>
                <a:r>
                  <a:rPr lang="en-US" dirty="0"/>
                  <a:t>We assume that sampling errors are normally distributed</a:t>
                </a:r>
              </a:p>
              <a:p>
                <a:endParaRPr lang="en-US" dirty="0"/>
              </a:p>
              <a:p>
                <a:r>
                  <a:rPr lang="en-US" dirty="0"/>
                  <a:t>On average, sampling errors cancel out to zero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SD</a:t>
                </a:r>
                <a:r>
                  <a:rPr lang="en-US" dirty="0"/>
                  <a:t> of sampling errors is the standard error of the effect size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094" r="-1176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0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7FC8-BF83-4CAE-9EDF-A91F156F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5FF18A-5884-4511-8DDC-FBA9AB452E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Putting these assumptions together, we can write a basic meta-analysis model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studies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and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5FF18A-5884-4511-8DDC-FBA9AB452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13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791" y="1304325"/>
            <a:ext cx="8676417" cy="55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3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4D9B6-1024-B64B-9616-39F774F27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29" y="0"/>
            <a:ext cx="1071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1" y="1304325"/>
            <a:ext cx="8676416" cy="55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1" y="1304325"/>
            <a:ext cx="8676416" cy="55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2" y="1304325"/>
            <a:ext cx="8676414" cy="55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4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2" y="1304325"/>
            <a:ext cx="8676414" cy="55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1540-E79A-674C-81DA-3380D2AC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Evidence synthesis &amp; systematic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CC06-FCC6-F44E-8512-30B64289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Systematic review: Research synthesis as a scientific process </a:t>
            </a:r>
          </a:p>
          <a:p>
            <a:r>
              <a:rPr lang="en-US" dirty="0"/>
              <a:t>Emphasis on transparent, replicable, and systematic methods to </a:t>
            </a:r>
            <a:br>
              <a:rPr lang="en-US" dirty="0"/>
            </a:br>
            <a:r>
              <a:rPr lang="en-US" dirty="0"/>
              <a:t>“limit bias in the assembly, critical appraisal, and synthesis of all relevant studies on a specific topic” (Last, 2001) </a:t>
            </a:r>
          </a:p>
          <a:p>
            <a:endParaRPr lang="en-US" dirty="0"/>
          </a:p>
          <a:p>
            <a:r>
              <a:rPr lang="en-US" dirty="0"/>
              <a:t>Transparency and clarity is key</a:t>
            </a:r>
          </a:p>
          <a:p>
            <a:r>
              <a:rPr lang="en-US" dirty="0"/>
              <a:t>Synthesis can use qualitative and/or quantitative methods </a:t>
            </a:r>
          </a:p>
          <a:p>
            <a:r>
              <a:rPr lang="en-US" dirty="0"/>
              <a:t>For some history, see Chalmers et al. (2002, </a:t>
            </a:r>
            <a:r>
              <a:rPr lang="en-US" u="sng" dirty="0">
                <a:hlinkClick r:id="rId2"/>
              </a:rPr>
              <a:t>https://doi.org/bvwspb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6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5FC4-F683-6642-8700-6F8578EF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study outcomes differ?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A267D1-CBAC-E241-84C0-2E677C579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633" y="1333952"/>
            <a:ext cx="8526734" cy="48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3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9FC-CAE2-7C4A-8E50-0AC050E5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F634-5DF7-7C49-9C3E-45B36403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68400"/>
            <a:ext cx="7881257" cy="4845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DC9FC-0865-A04A-9E9C-483CD0834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74"/>
          <a:stretch/>
        </p:blipFill>
        <p:spPr>
          <a:xfrm>
            <a:off x="5802086" y="2616203"/>
            <a:ext cx="2514600" cy="29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9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9FC-CAE2-7C4A-8E50-0AC050E5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28B4E-5CFC-954F-8605-CC0477D9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02014"/>
            <a:ext cx="7416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5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600C-9F09-474F-994A-DB26BE5F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3646C-5801-E846-8593-797B1706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21" y="1210127"/>
            <a:ext cx="8274957" cy="49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3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B107-7DF0-E945-BDBB-C162FABD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CF868-BE21-2C45-9C44-65262D95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495878"/>
            <a:ext cx="759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07DB-58E0-F847-A070-E4F6D434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627AE-D3E7-AF46-9649-31E17600C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the true outcomes are actually homogeneous (equal), then </a:t>
                </a:r>
                <a:r>
                  <a:rPr lang="en-US" i="1" dirty="0"/>
                  <a:t>Q</a:t>
                </a:r>
                <a:r>
                  <a:rPr lang="en-US" dirty="0"/>
                  <a:t> follows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distribution with </a:t>
                </a:r>
                <a:r>
                  <a:rPr lang="en-US" i="1" dirty="0"/>
                  <a:t>k</a:t>
                </a:r>
                <a:r>
                  <a:rPr lang="en-US" dirty="0"/>
                  <a:t> – 1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627AE-D3E7-AF46-9649-31E17600C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3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F7796-B459-E847-B0C3-C9A3AD00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0"/>
            <a:ext cx="1090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C79E-2AEE-A94F-8F7C-F11AD82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83BE-ABE0-EF4D-B14B-71B810A50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Q</a:t>
            </a:r>
            <a:r>
              <a:rPr lang="en-US" dirty="0"/>
              <a:t> = 152.23</a:t>
            </a:r>
          </a:p>
          <a:p>
            <a:endParaRPr lang="en-US" dirty="0"/>
          </a:p>
          <a:p>
            <a:r>
              <a:rPr lang="en-US" dirty="0"/>
              <a:t>df = 12</a:t>
            </a:r>
          </a:p>
          <a:p>
            <a:endParaRPr lang="en-US" dirty="0"/>
          </a:p>
          <a:p>
            <a:r>
              <a:rPr lang="en-US" dirty="0"/>
              <a:t>For df = 12, </a:t>
            </a:r>
            <a:r>
              <a:rPr lang="el-GR" dirty="0"/>
              <a:t>α</a:t>
            </a:r>
            <a:r>
              <a:rPr lang="en-US" dirty="0"/>
              <a:t> = .05 at 21.03</a:t>
            </a:r>
          </a:p>
          <a:p>
            <a:endParaRPr lang="en-US" dirty="0"/>
          </a:p>
          <a:p>
            <a:r>
              <a:rPr lang="en-US" dirty="0"/>
              <a:t>p &lt; .0001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0C8F3-FA28-CB43-BACB-BFF177CE8348}"/>
              </a:ext>
            </a:extLst>
          </p:cNvPr>
          <p:cNvSpPr/>
          <p:nvPr/>
        </p:nvSpPr>
        <p:spPr>
          <a:xfrm>
            <a:off x="6773333" y="2912575"/>
            <a:ext cx="5259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202122"/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Is the equal effects model a good fit for these data?</a:t>
            </a:r>
            <a:endParaRPr lang="en-US" sz="3000" dirty="0">
              <a:latin typeface="FiraGO" panose="020B0503050000020004" pitchFamily="34" charset="0"/>
              <a:cs typeface="FiraGO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7392-6F0F-FB43-A544-0CC181F4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Note: Do not use the Q test to choose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63F9-2BEB-6D4F-9726-28EBCE1E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67"/>
            <a:ext cx="10515600" cy="3812802"/>
          </a:xfrm>
        </p:spPr>
        <p:txBody>
          <a:bodyPr/>
          <a:lstStyle/>
          <a:p>
            <a:r>
              <a:rPr lang="en-US" dirty="0"/>
              <a:t>In general, I don’t think the </a:t>
            </a:r>
            <a:r>
              <a:rPr lang="en-US" i="1" dirty="0"/>
              <a:t>Q</a:t>
            </a:r>
            <a:r>
              <a:rPr lang="en-US" dirty="0"/>
              <a:t> test itself is useful</a:t>
            </a:r>
          </a:p>
          <a:p>
            <a:endParaRPr lang="en-US" dirty="0"/>
          </a:p>
          <a:p>
            <a:r>
              <a:rPr lang="en-US" dirty="0"/>
              <a:t>We should basically always assume that true outcomes are heterogeneous and model appropriately</a:t>
            </a:r>
          </a:p>
        </p:txBody>
      </p:sp>
    </p:spTree>
    <p:extLst>
      <p:ext uri="{BB962C8B-B14F-4D97-AF65-F5344CB8AC3E}">
        <p14:creationId xmlns:p14="http://schemas.microsoft.com/office/powerpoint/2010/main" val="174607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41B2-0E5F-5D4E-9071-B3703880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study outcomes differ?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808DF-5EE7-9A4B-B4DC-52C2FA7CFB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82" y="1473198"/>
            <a:ext cx="7909635" cy="46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meta-analysis?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Quantitative combination of statistical information</a:t>
            </a:r>
            <a:r>
              <a:rPr lang="en-US" dirty="0"/>
              <a:t> from </a:t>
            </a:r>
            <a:r>
              <a:rPr lang="en-US" i="1" dirty="0"/>
              <a:t>multiple empirical studies</a:t>
            </a:r>
            <a:r>
              <a:rPr lang="en-US" dirty="0"/>
              <a:t> to produce an overall estimate of a particular relationship</a:t>
            </a:r>
          </a:p>
          <a:p>
            <a:endParaRPr lang="en-US" b="1" dirty="0"/>
          </a:p>
          <a:p>
            <a:r>
              <a:rPr lang="en-US" b="1" dirty="0"/>
              <a:t>Approach:</a:t>
            </a:r>
            <a:r>
              <a:rPr lang="en-US" dirty="0"/>
              <a:t> Quantify the size, direction, and precision of the effect or association in each study and use this as primary data in further analyses </a:t>
            </a:r>
          </a:p>
          <a:p>
            <a:pPr marL="45726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32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7A4-A317-674B-AC07-FA69420C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2188-8171-8F4C-9571-548D363B44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61" y="1077114"/>
            <a:ext cx="8334677" cy="5679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0BFE2-4DAA-FC47-BFF0-3572C23A90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9430" y="2997199"/>
            <a:ext cx="2590708" cy="33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5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8C27-8763-0943-A018-9F825820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2EF5-9A7A-814C-BB59-B8FF8833B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258" y="1286384"/>
            <a:ext cx="8481483" cy="52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8C27-8763-0943-A018-9F825820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2EF5-9A7A-814C-BB59-B8FF8833B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258" y="1286384"/>
            <a:ext cx="8481483" cy="52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2DB3-A910-4C37-AA21-A4212E9C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290AB5-0008-4FE4-9359-2847F9D1E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7841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SE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290AB5-0008-4FE4-9359-2847F9D1E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7841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35AA42-D421-44CB-B1B4-6FFD7BA679B1}"/>
                  </a:ext>
                </a:extLst>
              </p14:cNvPr>
              <p14:cNvContentPartPr/>
              <p14:nvPr/>
            </p14:nvContentPartPr>
            <p14:xfrm>
              <a:off x="7032502" y="323644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35AA42-D421-44CB-B1B4-6FFD7BA679B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14502" y="32184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FCB88B-688B-4100-9F1C-9FDA3D9E1954}"/>
                  </a:ext>
                </a:extLst>
              </p14:cNvPr>
              <p14:cNvContentPartPr/>
              <p14:nvPr/>
            </p14:nvContentPartPr>
            <p14:xfrm>
              <a:off x="6140062" y="655024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FCB88B-688B-4100-9F1C-9FDA3D9E19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22422" y="653260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25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B41C-F419-C54D-ADAA-CF815C61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 models as multilevel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4F6B32-B3B5-4B41-8A7D-8E46870954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1733"/>
                <a:ext cx="5181600" cy="45852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4F6B32-B3B5-4B41-8A7D-8E4687095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1733"/>
                <a:ext cx="5181600" cy="458523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51AB1B9-73C5-F244-8DC0-A2CF6F9BB2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/>
                  <a:t>This looks like a multilevel regression model!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meta-analysis, we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rather than estimating it from the data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51AB1B9-73C5-F244-8DC0-A2CF6F9BB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45" t="-204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B8F89E7D-22AB-BD46-B0FB-2AB58809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546600"/>
            <a:ext cx="12192000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8EAA7-65DB-F845-9DA3-9B09A87444F7}"/>
              </a:ext>
            </a:extLst>
          </p:cNvPr>
          <p:cNvSpPr/>
          <p:nvPr/>
        </p:nvSpPr>
        <p:spPr>
          <a:xfrm>
            <a:off x="9364133" y="4995333"/>
            <a:ext cx="2675467" cy="2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44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DAEE-578B-47E7-85B4-BD90BDD5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Note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30568-8188-4CDD-8921-1867E4EEE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625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fields use the symbol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the random effects (heterogeneity) standard deviation</a:t>
                </a:r>
              </a:p>
              <a:p>
                <a:endParaRPr lang="en-US" dirty="0"/>
              </a:p>
              <a:p>
                <a:r>
                  <a:rPr lang="en-US" dirty="0"/>
                  <a:t>I/O psychology and management (Hunter-Schmidt tradition) often instead use:</a:t>
                </a:r>
              </a:p>
              <a:p>
                <a:pPr marL="457262" lvl="1" indent="0" algn="ctr">
                  <a:buNone/>
                </a:pPr>
                <a:r>
                  <a:rPr lang="en-US" sz="4400" i="1" dirty="0" err="1"/>
                  <a:t>SD</a:t>
                </a:r>
                <a:r>
                  <a:rPr lang="en-US" sz="4400" i="1" baseline="-25000" dirty="0" err="1"/>
                  <a:t>res</a:t>
                </a:r>
                <a:r>
                  <a:rPr lang="en-US" sz="4400" i="1" baseline="-25000" dirty="0"/>
                  <a:t>		</a:t>
                </a:r>
                <a:r>
                  <a:rPr lang="en-US" sz="4400" dirty="0"/>
                  <a:t>SD</a:t>
                </a:r>
                <a:r>
                  <a:rPr lang="el-GR" sz="4400" i="1" baseline="-25000" dirty="0"/>
                  <a:t>ρ</a:t>
                </a:r>
                <a:r>
                  <a:rPr lang="en-US" sz="4400" i="1" baseline="-25000" dirty="0"/>
                  <a:t>		</a:t>
                </a:r>
                <a:r>
                  <a:rPr lang="en-US" sz="4400" dirty="0"/>
                  <a:t>SD</a:t>
                </a:r>
                <a:r>
                  <a:rPr lang="en-US" sz="4400" i="1" baseline="-25000" dirty="0"/>
                  <a:t>𝛿</a:t>
                </a:r>
              </a:p>
              <a:p>
                <a:pPr lvl="1"/>
                <a:endParaRPr lang="en-US" i="1" baseline="-25000" dirty="0"/>
              </a:p>
              <a:p>
                <a:r>
                  <a:rPr lang="en-US" dirty="0"/>
                  <a:t>I prefer to consistently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30568-8188-4CDD-8921-1867E4EE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625855"/>
              </a:xfrm>
              <a:blipFill>
                <a:blip r:embed="rId2"/>
                <a:stretch>
                  <a:fillRect l="-108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3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4F1F-9AC8-C94C-9D4B-D1FEB29B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F4FC0-3614-BC48-B284-97CB0ACC7D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1"/>
          <a:stretch/>
        </p:blipFill>
        <p:spPr>
          <a:xfrm>
            <a:off x="1575858" y="1077114"/>
            <a:ext cx="9040283" cy="55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83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BCE32-E0D4-9342-9107-58C42E2C4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336" y="0"/>
            <a:ext cx="938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9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BCE32-E0D4-9342-9107-58C42E2C4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336" y="0"/>
            <a:ext cx="938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7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4804-946C-4A48-A310-7CE6F508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 model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3DB1A-B248-A541-A98A-F5E4CA68F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is the estimated </a:t>
                </a:r>
                <a:r>
                  <a:rPr lang="en-US" b="1" dirty="0"/>
                  <a:t>average</a:t>
                </a:r>
                <a:r>
                  <a:rPr lang="en-US" dirty="0"/>
                  <a:t> outcome </a:t>
                </a:r>
              </a:p>
              <a:p>
                <a:pPr lvl="1"/>
                <a:r>
                  <a:rPr lang="en-US" dirty="0"/>
                  <a:t>In the EE model,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the </a:t>
                </a:r>
                <a:r>
                  <a:rPr lang="en-US" dirty="0"/>
                  <a:t>estimated outcome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estimates the </a:t>
                </a:r>
                <a:r>
                  <a:rPr lang="en-US" b="1" dirty="0"/>
                  <a:t>total</a:t>
                </a:r>
                <a:r>
                  <a:rPr lang="en-US" dirty="0"/>
                  <a:t> SD (heterogeneity) of the true outcomes</a:t>
                </a:r>
              </a:p>
              <a:p>
                <a:pPr lvl="1"/>
                <a:r>
                  <a:rPr lang="en-US" dirty="0"/>
                  <a:t>Variability due to sampling error removed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variance; for interpretability, I recommend focusing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Heterogeneity may be due to random or unmodeled systematic differences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3DB1A-B248-A541-A98A-F5E4CA68F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8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3FA2-D9F4-E640-BAFD-D5489AAD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Meta-Analysis Can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8691-B867-E245-A64B-A82A5F48D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Meta-analysis examines whether an effect varies and, </a:t>
            </a:r>
            <a:br>
              <a:rPr lang="en-US" dirty="0"/>
            </a:br>
            <a:r>
              <a:rPr lang="en-US" dirty="0"/>
              <a:t>if so, how and why</a:t>
            </a:r>
          </a:p>
          <a:p>
            <a:endParaRPr lang="en-US" dirty="0"/>
          </a:p>
          <a:p>
            <a:r>
              <a:rPr lang="en-US" dirty="0"/>
              <a:t>What is the overall (average) size and direction of the effect or association? </a:t>
            </a:r>
          </a:p>
          <a:p>
            <a:r>
              <a:rPr lang="en-US" dirty="0"/>
              <a:t>How much do effects or associations vary across studies?</a:t>
            </a:r>
          </a:p>
          <a:p>
            <a:r>
              <a:rPr lang="en-US" dirty="0"/>
              <a:t>Does the effect or association depend on characteristics of the studies?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47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confidence interval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341" y="1140095"/>
            <a:ext cx="8333317" cy="57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4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confidence interval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341" y="1140095"/>
            <a:ext cx="8333317" cy="57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4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342" y="1140095"/>
            <a:ext cx="8333315" cy="57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95% 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Interval where approximately 95% of the true outcomes are estimated/predicted to fall</a:t>
                </a:r>
              </a:p>
              <a:p>
                <a:endParaRPr lang="en-US" dirty="0"/>
              </a:p>
              <a:p>
                <a:pPr marL="4572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±1.96×</m:t>
                      </m:r>
                      <m:rad>
                        <m:radPr>
                          <m:degHide m:val="on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</m:e>
                            <m:sup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−0.71±1.96 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.18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=−1.8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Back-transformed: 0.16 to 1.54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  <a:blipFill>
                <a:blip r:embed="rId3"/>
                <a:stretch>
                  <a:fillRect l="-1086" t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867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mean effect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an intercept-only meta-regression, we compute a weighted mean of the effect sizes</a:t>
                </a:r>
              </a:p>
              <a:p>
                <a:pPr lvl="1"/>
                <a:r>
                  <a:rPr lang="en-US" dirty="0"/>
                  <a:t>A variety of choices of weights (invers-variance using sample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inverse-variance using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sample size; with or without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108" r="-241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897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random effects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variance in effect sizes we </a:t>
                </a:r>
                <a:r>
                  <a:rPr lang="en-US" b="1" dirty="0"/>
                  <a:t>observe</a:t>
                </a:r>
                <a:r>
                  <a:rPr lang="en-US" dirty="0"/>
                  <a:t> across studies can be broken in </a:t>
                </a:r>
                <a:r>
                  <a:rPr lang="en-US" b="1" dirty="0"/>
                  <a:t>sampling error </a:t>
                </a:r>
                <a:r>
                  <a:rPr lang="en-US" dirty="0"/>
                  <a:t>and </a:t>
                </a:r>
                <a:r>
                  <a:rPr lang="en-US" b="1" dirty="0"/>
                  <a:t>residual (true) variance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5400" dirty="0"/>
              </a:p>
              <a:p>
                <a:pPr lvl="1"/>
                <a:endParaRPr lang="en-US" sz="540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5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5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54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5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sz="5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10" b="-2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6956220" y="4369086"/>
            <a:ext cx="3157598" cy="1045028"/>
          </a:xfrm>
          <a:prstGeom prst="rect">
            <a:avLst/>
          </a:prstGeom>
          <a:noFill/>
          <a:ln w="730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Arial" charset="0"/>
              <a:ea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18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Observed variance:</a:t>
                </a:r>
              </a:p>
              <a:p>
                <a:pPr lvl="1"/>
                <a:r>
                  <a:rPr lang="en-US" dirty="0"/>
                  <a:t>Weighted variance of effect sizes </a:t>
                </a: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4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4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0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0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4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4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4000" i="1" dirty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737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Expected/Predicted Variance </a:t>
            </a:r>
            <a:br>
              <a:rPr lang="en-US" dirty="0"/>
            </a:br>
            <a:r>
              <a:rPr lang="en-US" dirty="0"/>
              <a:t>(Sampling Error)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6729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4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4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i="1" dirty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46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6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600" i="1" dirty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4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6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a correlation, in one study: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When we combine studies in meta-analysis, the sampling errors average across studies</a:t>
                </a:r>
              </a:p>
              <a:p>
                <a:r>
                  <a:rPr lang="en-US" dirty="0"/>
                  <a:t>For studies in a meta-analysis as a whole: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Sup>
                                              <m:sSubSup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672960"/>
              </a:xfrm>
              <a:blipFill>
                <a:blip r:embed="rId2"/>
                <a:stretch>
                  <a:fillRect l="-965" t="-22222" b="-14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38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Estimators for τ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02368" y="1397705"/>
                <a:ext cx="10515600" cy="470500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DerSimonian–Laird (DL)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Restricted maximum likelihood (REML)</a:t>
                </a:r>
              </a:p>
              <a:p>
                <a:pPr lvl="1"/>
                <a:r>
                  <a:rPr lang="en-US" dirty="0"/>
                  <a:t>Iteratively estimated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𝑅𝐸𝑀𝐿</m:t>
                            </m:r>
                          </m:e>
                        </m:d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200" i="1" dirty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𝑀𝐿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∑</m:t>
                        </m:r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2368" y="1397705"/>
                <a:ext cx="10515600" cy="4705004"/>
              </a:xfrm>
              <a:blipFill>
                <a:blip r:embed="rId2"/>
                <a:stretch>
                  <a:fillRect l="-965" t="-1075" b="-5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388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ED51-AF70-4967-8B3C-4466B37E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92632-C7C6-4E99-87A1-CDF75523A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(I-squared)</a:t>
                </a:r>
              </a:p>
              <a:p>
                <a:pPr lvl="1"/>
                <a:r>
                  <a:rPr lang="en-US" dirty="0"/>
                  <a:t>Proportion of the total observed variability not due to sampling error</a:t>
                </a:r>
              </a:p>
              <a:p>
                <a:pPr lvl="1"/>
                <a:r>
                  <a:rPr lang="en-US" dirty="0"/>
                  <a:t>(Room for moderators)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VAF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(H-squared)</a:t>
                </a:r>
              </a:p>
              <a:p>
                <a:pPr lvl="1"/>
                <a:r>
                  <a:rPr lang="en-US" dirty="0"/>
                  <a:t>How many times larger is is the </a:t>
                </a:r>
                <a:br>
                  <a:rPr lang="en-US" dirty="0"/>
                </a:br>
                <a:r>
                  <a:rPr lang="en-US" dirty="0"/>
                  <a:t>total observed variability compared to </a:t>
                </a:r>
                <a:br>
                  <a:rPr lang="en-US" dirty="0"/>
                </a:br>
                <a:r>
                  <a:rPr lang="en-US" dirty="0"/>
                  <a:t>that expected by sampling error?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92632-C7C6-4E99-87A1-CDF75523A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47310B-1E78-2748-AE46-CB915AB4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94" y="2413275"/>
            <a:ext cx="5423077" cy="33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0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6526-9FBE-2D4F-B2A6-A6F06A95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Meta-analysis in the SR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D96C1-2BB5-7F48-A3F4-63396456F7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091" y="1077114"/>
            <a:ext cx="6827818" cy="5780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36629-8D4B-C142-BFE3-A05CC4207200}"/>
              </a:ext>
            </a:extLst>
          </p:cNvPr>
          <p:cNvSpPr/>
          <p:nvPr/>
        </p:nvSpPr>
        <p:spPr>
          <a:xfrm>
            <a:off x="167363" y="5514569"/>
            <a:ext cx="2331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Cooper (2016)</a:t>
            </a:r>
          </a:p>
          <a:p>
            <a:r>
              <a:rPr lang="en-US" dirty="0">
                <a:solidFill>
                  <a:srgbClr val="333333"/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ISBN: 9781483331157</a:t>
            </a:r>
            <a:endParaRPr lang="en-US" dirty="0">
              <a:latin typeface="FiraGO" panose="020B0503050000020004" pitchFamily="34" charset="0"/>
              <a:cs typeface="FiraGO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64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20D2-43FC-6E46-834C-35E66CDC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vs. Absolute Heterogeneity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7272C-35B6-D74D-941A-0DDB22E34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 relative measure of heterogeneity </a:t>
                </a:r>
              </a:p>
              <a:p>
                <a:pPr lvl="1"/>
                <a:r>
                  <a:rPr lang="en-US" dirty="0"/>
                  <a:t>Often misinterpreted as an absolute measure</a:t>
                </a:r>
              </a:p>
              <a:p>
                <a:pPr marL="457262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If you want to know in absolute terms how much heterogeneity there is, look at the prediction interval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B7272C-35B6-D74D-941A-0DDB22E34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1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67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Moderator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Meta-Regression</a:t>
            </a:r>
          </a:p>
          <a:p>
            <a:r>
              <a:rPr lang="en-US"/>
              <a:t>Subgroup Analysis</a:t>
            </a:r>
          </a:p>
        </p:txBody>
      </p:sp>
    </p:spTree>
    <p:extLst>
      <p:ext uri="{BB962C8B-B14F-4D97-AF65-F5344CB8AC3E}">
        <p14:creationId xmlns:p14="http://schemas.microsoft.com/office/powerpoint/2010/main" val="458468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1E8B-88EF-F047-8123-2267572C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Variability in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FC47E-4F62-3A4E-B81F-0BC6A9D9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077114"/>
            <a:ext cx="9960429" cy="54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6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C57B-FC4B-C787-15B1-5AD84484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A79F6-BFAA-28B5-BE8A-54DE190CA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26983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/>
              <a:t>The relevant sample size for meta-regression is the number of studies/effect sizes!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5D79E-0E77-7FB9-6F09-D58190131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627784"/>
            <a:ext cx="10515600" cy="256408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Be skeptical of meta-analyses that…</a:t>
            </a:r>
          </a:p>
          <a:p>
            <a:r>
              <a:rPr lang="en-US" dirty="0">
                <a:solidFill>
                  <a:schemeClr val="tx1"/>
                </a:solidFill>
              </a:rPr>
              <a:t>Report many moderator analyses with few studies</a:t>
            </a:r>
          </a:p>
          <a:p>
            <a:r>
              <a:rPr lang="en-US" dirty="0">
                <a:solidFill>
                  <a:schemeClr val="tx1"/>
                </a:solidFill>
              </a:rPr>
              <a:t>Report continuous variable meta-regression with few studies</a:t>
            </a:r>
          </a:p>
          <a:p>
            <a:r>
              <a:rPr lang="en-US" dirty="0">
                <a:solidFill>
                  <a:schemeClr val="tx1"/>
                </a:solidFill>
              </a:rPr>
              <a:t>Report multivariable meta-regression with few studies</a:t>
            </a:r>
          </a:p>
        </p:txBody>
      </p:sp>
    </p:spTree>
    <p:extLst>
      <p:ext uri="{BB962C8B-B14F-4D97-AF65-F5344CB8AC3E}">
        <p14:creationId xmlns:p14="http://schemas.microsoft.com/office/powerpoint/2010/main" val="4098732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Publication Bias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02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F52-BF75-AA40-8150-4AFA3279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bias and questionable research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FAB6-C956-E94F-93B6-0287CF1FC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51751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Statistically significant findings are: </a:t>
            </a:r>
          </a:p>
          <a:p>
            <a:pPr lvl="1"/>
            <a:r>
              <a:rPr lang="en-US" dirty="0"/>
              <a:t>more likely to be published </a:t>
            </a:r>
          </a:p>
          <a:p>
            <a:pPr lvl="1"/>
            <a:r>
              <a:rPr lang="en-US" dirty="0"/>
              <a:t>more likely to be published quicker </a:t>
            </a:r>
          </a:p>
          <a:p>
            <a:pPr lvl="1"/>
            <a:r>
              <a:rPr lang="en-US" dirty="0"/>
              <a:t>more likely to be cited in English journals </a:t>
            </a:r>
          </a:p>
          <a:p>
            <a:pPr lvl="1"/>
            <a:r>
              <a:rPr lang="en-US" dirty="0"/>
              <a:t>more likely to be published more than once </a:t>
            </a:r>
          </a:p>
          <a:p>
            <a:pPr lvl="1"/>
            <a:r>
              <a:rPr lang="en-US" dirty="0"/>
              <a:t>more likely to be cited by others </a:t>
            </a:r>
          </a:p>
          <a:p>
            <a:pPr lvl="1"/>
            <a:r>
              <a:rPr lang="en-US" dirty="0"/>
              <a:t>… </a:t>
            </a:r>
          </a:p>
          <a:p>
            <a:pPr marL="0" indent="0">
              <a:buNone/>
            </a:pPr>
            <a:r>
              <a:rPr lang="en-US" dirty="0"/>
              <a:t>To get statistically significant results, researchers are likely to:</a:t>
            </a:r>
          </a:p>
          <a:p>
            <a:pPr lvl="1"/>
            <a:r>
              <a:rPr lang="en-US" dirty="0"/>
              <a:t>try out several analyses</a:t>
            </a:r>
          </a:p>
          <a:p>
            <a:pPr lvl="1"/>
            <a:r>
              <a:rPr lang="en-US" dirty="0"/>
              <a:t>selectively drop “outliers” or other cases</a:t>
            </a:r>
          </a:p>
          <a:p>
            <a:pPr lvl="1"/>
            <a:r>
              <a:rPr lang="en-US" dirty="0"/>
              <a:t>drop measures or conditions that “didn’t work”</a:t>
            </a:r>
          </a:p>
          <a:p>
            <a:pPr lvl="1"/>
            <a:r>
              <a:rPr lang="en-US" dirty="0"/>
              <a:t>round numbers selectively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6300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93FB8-E93E-F241-AB07-AA2E49FC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762000"/>
            <a:ext cx="7899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5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DD3-9EDB-254F-BD93-7D4A6DC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your literature have publication bias?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561-CDF2-4741-BB84-6701BAE2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 err="1"/>
              <a:t>tl;dr</a:t>
            </a:r>
            <a:r>
              <a:rPr lang="en-US" sz="11500" dirty="0"/>
              <a:t> : Yes</a:t>
            </a:r>
          </a:p>
        </p:txBody>
      </p:sp>
    </p:spTree>
    <p:extLst>
      <p:ext uri="{BB962C8B-B14F-4D97-AF65-F5344CB8AC3E}">
        <p14:creationId xmlns:p14="http://schemas.microsoft.com/office/powerpoint/2010/main" val="3833699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DD3-9EDB-254F-BD93-7D4A6DC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your literature have publication bias?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561-CDF2-4741-BB84-6701BAE2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nuanced: It depends. Probably. </a:t>
            </a:r>
          </a:p>
          <a:p>
            <a:r>
              <a:rPr lang="en-US" dirty="0"/>
              <a:t>Less likely:</a:t>
            </a:r>
          </a:p>
          <a:p>
            <a:pPr lvl="1"/>
            <a:r>
              <a:rPr lang="en-US" dirty="0"/>
              <a:t>Meta-analyses of registered studies</a:t>
            </a:r>
          </a:p>
          <a:p>
            <a:pPr lvl="1"/>
            <a:r>
              <a:rPr lang="en-US" dirty="0"/>
              <a:t>Meta-analyses of “non-headline” results</a:t>
            </a:r>
          </a:p>
          <a:p>
            <a:pPr lvl="1"/>
            <a:r>
              <a:rPr lang="en-US" dirty="0"/>
              <a:t>(Mathur &amp; </a:t>
            </a:r>
            <a:r>
              <a:rPr lang="en-US" dirty="0" err="1"/>
              <a:t>VanderWeele</a:t>
            </a:r>
            <a:r>
              <a:rPr lang="en-US" dirty="0"/>
              <a:t>, 2021, </a:t>
            </a:r>
            <a:r>
              <a:rPr lang="en-US" dirty="0">
                <a:hlinkClick r:id="rId2"/>
              </a:rPr>
              <a:t>https://doi.org/gmdbxw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8292E-A12E-124F-B1DB-4AAA03F8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485" y="3570514"/>
            <a:ext cx="8372516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7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43BA19-F8C0-EF68-79F3-A71C804E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26983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A meta-analysis should always discuss publication bias, whether it is relevant for the literature, and, if necessary, publication bias analyses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86566-C04F-481E-9ED0-3AC218F60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627784"/>
            <a:ext cx="10515600" cy="25640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Analyses that should usually be reported: </a:t>
            </a:r>
          </a:p>
          <a:p>
            <a:r>
              <a:rPr lang="en-US" dirty="0">
                <a:solidFill>
                  <a:schemeClr val="tx1"/>
                </a:solidFill>
              </a:rPr>
              <a:t>Funnel plot, PET-PEESE (Egger’s test/Regression test), </a:t>
            </a:r>
          </a:p>
          <a:p>
            <a:r>
              <a:rPr lang="en-US" dirty="0">
                <a:solidFill>
                  <a:schemeClr val="tx1"/>
                </a:solidFill>
              </a:rPr>
              <a:t>Cumulative meta-analysis/WAAP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Analyses to be skeptical of:</a:t>
            </a:r>
          </a:p>
          <a:p>
            <a:r>
              <a:rPr lang="en-US" dirty="0">
                <a:solidFill>
                  <a:schemeClr val="tx1"/>
                </a:solidFill>
              </a:rPr>
              <a:t>Fail-safe N, Trim-and-Fill, p-curve, p-uniform</a:t>
            </a:r>
          </a:p>
        </p:txBody>
      </p:sp>
    </p:spTree>
    <p:extLst>
      <p:ext uri="{BB962C8B-B14F-4D97-AF65-F5344CB8AC3E}">
        <p14:creationId xmlns:p14="http://schemas.microsoft.com/office/powerpoint/2010/main" val="252665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 of Meta-Analysis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Traditional narrative reviews are biased</a:t>
            </a:r>
          </a:p>
          <a:p>
            <a:pPr lvl="1"/>
            <a:r>
              <a:rPr lang="en-US" altLang="en-US" dirty="0"/>
              <a:t>Cannot be comprehensive</a:t>
            </a:r>
          </a:p>
          <a:p>
            <a:pPr lvl="1"/>
            <a:r>
              <a:rPr lang="en-US" altLang="en-US" dirty="0"/>
              <a:t>Often reflects reviewer bias</a:t>
            </a:r>
          </a:p>
          <a:p>
            <a:pPr lvl="1"/>
            <a:r>
              <a:rPr lang="en-US" altLang="en-US" dirty="0"/>
              <a:t>Typical focus on statistical significance testing</a:t>
            </a:r>
          </a:p>
          <a:p>
            <a:r>
              <a:rPr lang="en-US" altLang="en-US" dirty="0"/>
              <a:t>Significance testing misleads scientific inquiry</a:t>
            </a:r>
          </a:p>
          <a:p>
            <a:pPr lvl="1"/>
            <a:r>
              <a:rPr lang="en-US" altLang="en-US" dirty="0"/>
              <a:t>Highly dependent on sample size</a:t>
            </a:r>
          </a:p>
          <a:p>
            <a:pPr lvl="1"/>
            <a:r>
              <a:rPr lang="en-US" altLang="en-US" dirty="0"/>
              <a:t>Highly dependent on size of population effect</a:t>
            </a:r>
          </a:p>
          <a:p>
            <a:pPr lvl="1"/>
            <a:r>
              <a:rPr lang="en-US" altLang="en-US" dirty="0"/>
              <a:t>Null findings not given the same “weight” as significant findings</a:t>
            </a:r>
          </a:p>
          <a:p>
            <a:r>
              <a:rPr lang="en-US" altLang="en-US" dirty="0"/>
              <a:t>Meta-analysis changes the focus to the direction and magnitude of the effects across studies</a:t>
            </a:r>
          </a:p>
          <a:p>
            <a:pPr lvl="1"/>
            <a:r>
              <a:rPr lang="en-US" altLang="en-US" dirty="0"/>
              <a:t>Direction and magnitude represented by the effect size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3240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Dependent Effects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Multilevel, Multivariate, and Robust Meta-Analysis</a:t>
            </a:r>
          </a:p>
        </p:txBody>
      </p:sp>
    </p:spTree>
    <p:extLst>
      <p:ext uri="{BB962C8B-B14F-4D97-AF65-F5344CB8AC3E}">
        <p14:creationId xmlns:p14="http://schemas.microsoft.com/office/powerpoint/2010/main" val="3679737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157D-2627-FB44-8992-7F58EB3B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C792-6E4B-1D49-8765-4A6FA332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7455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Most meta-analyses include studies that report multiple outcomes</a:t>
            </a:r>
          </a:p>
          <a:p>
            <a:r>
              <a:rPr lang="en-US" dirty="0"/>
              <a:t>Multiple outcomes for same group</a:t>
            </a:r>
          </a:p>
          <a:p>
            <a:pPr lvl="1"/>
            <a:r>
              <a:rPr lang="en-US" dirty="0"/>
              <a:t>e.g., infection, severe disease, death</a:t>
            </a:r>
          </a:p>
          <a:p>
            <a:pPr lvl="1"/>
            <a:r>
              <a:rPr lang="en-US" dirty="0"/>
              <a:t>e.g., Extraversion, Conscientiousness, Agreeableness</a:t>
            </a:r>
          </a:p>
          <a:p>
            <a:r>
              <a:rPr lang="en-US" dirty="0"/>
              <a:t>Multiple measures of the same concept</a:t>
            </a:r>
          </a:p>
          <a:p>
            <a:r>
              <a:rPr lang="en-US" dirty="0"/>
              <a:t>Shared samples</a:t>
            </a:r>
          </a:p>
          <a:p>
            <a:pPr lvl="1"/>
            <a:r>
              <a:rPr lang="en-US" dirty="0"/>
              <a:t>e.g., multiple time points or publications</a:t>
            </a:r>
          </a:p>
          <a:p>
            <a:pPr lvl="1"/>
            <a:r>
              <a:rPr lang="en-US" dirty="0"/>
              <a:t>e.g., common control group</a:t>
            </a:r>
          </a:p>
          <a:p>
            <a:r>
              <a:rPr lang="en-US" dirty="0"/>
              <a:t>Overlapping influences</a:t>
            </a:r>
          </a:p>
          <a:p>
            <a:pPr lvl="1"/>
            <a:r>
              <a:rPr lang="en-US" dirty="0"/>
              <a:t>e.g., Overlapping geographic locations</a:t>
            </a:r>
          </a:p>
          <a:p>
            <a:pPr lvl="1"/>
            <a:r>
              <a:rPr lang="en-US" dirty="0"/>
              <a:t>e.g., Same lab or research group</a:t>
            </a:r>
          </a:p>
        </p:txBody>
      </p:sp>
    </p:spTree>
    <p:extLst>
      <p:ext uri="{BB962C8B-B14F-4D97-AF65-F5344CB8AC3E}">
        <p14:creationId xmlns:p14="http://schemas.microsoft.com/office/powerpoint/2010/main" val="3133886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E6C6-3F0E-1C1F-D790-108FC584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2A0C7-C3A3-2F6D-356A-DB319EE0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526983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/>
              <a:t>Meta-analyses should use modern methods to handle dependency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7C058-4D2B-3D0D-5485-1EC558C5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3627784"/>
            <a:ext cx="10515600" cy="25640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Be skeptical of meta-analyses that: </a:t>
            </a:r>
          </a:p>
          <a:p>
            <a:r>
              <a:rPr lang="en-US" dirty="0">
                <a:solidFill>
                  <a:schemeClr val="tx1"/>
                </a:solidFill>
              </a:rPr>
              <a:t>Do not discuss effect dependency</a:t>
            </a:r>
          </a:p>
          <a:p>
            <a:r>
              <a:rPr lang="en-US" dirty="0">
                <a:solidFill>
                  <a:schemeClr val="tx1"/>
                </a:solidFill>
              </a:rPr>
              <a:t>Use ad hoc methods like averaging effect sizes or randomly selecting one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Instead look for: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Robust, Multi-level, Multivariate, or Network meta-analysis </a:t>
            </a:r>
          </a:p>
        </p:txBody>
      </p:sp>
    </p:spTree>
    <p:extLst>
      <p:ext uri="{BB962C8B-B14F-4D97-AF65-F5344CB8AC3E}">
        <p14:creationId xmlns:p14="http://schemas.microsoft.com/office/powerpoint/2010/main" val="460632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Reporting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13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157D-2627-FB44-8992-7F58EB3B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C792-6E4B-1D49-8765-4A6FA332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745598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APA Style JARS Table 9: Quantitative meta-analysis article reporting standards</a:t>
            </a:r>
            <a:r>
              <a:rPr lang="en-US" dirty="0"/>
              <a:t>. American Psychological Association. </a:t>
            </a:r>
            <a:r>
              <a:rPr lang="en-US" dirty="0">
                <a:hlinkClick r:id="rId2"/>
              </a:rPr>
              <a:t>https://apastyle.apa.org/jars/quant-table-9.pdf</a:t>
            </a:r>
            <a:endParaRPr lang="en-US" dirty="0"/>
          </a:p>
          <a:p>
            <a:r>
              <a:rPr lang="en-US" dirty="0"/>
              <a:t>The PRISMA 2020 statement: An updated guideline for reporting systematic reviews. </a:t>
            </a:r>
            <a:r>
              <a:rPr lang="en-US" i="1" dirty="0"/>
              <a:t>BMJ</a:t>
            </a:r>
            <a:r>
              <a:rPr lang="en-US" dirty="0"/>
              <a:t>, n71. </a:t>
            </a:r>
            <a:r>
              <a:rPr lang="en-US" dirty="0">
                <a:hlinkClick r:id="rId3"/>
              </a:rPr>
              <a:t>https://doi.org/10/gjkq9b</a:t>
            </a:r>
            <a:endParaRPr lang="en-US" dirty="0"/>
          </a:p>
          <a:p>
            <a:r>
              <a:rPr lang="en-US" dirty="0"/>
              <a:t>PRISMA 2020 explanation and elaboration: Updated guidance and exemplars for reporting systematic reviews. </a:t>
            </a:r>
            <a:r>
              <a:rPr lang="en-US" i="1" dirty="0"/>
              <a:t>BMJ</a:t>
            </a:r>
            <a:r>
              <a:rPr lang="en-US" dirty="0"/>
              <a:t>, n160. </a:t>
            </a:r>
            <a:r>
              <a:rPr lang="en-US" dirty="0">
                <a:hlinkClick r:id="rId4"/>
              </a:rPr>
              <a:t>https://doi.org/10/gjkrwz</a:t>
            </a:r>
            <a:endParaRPr lang="en-US" dirty="0"/>
          </a:p>
          <a:p>
            <a:r>
              <a:rPr lang="en-US" dirty="0"/>
              <a:t>PRISMA Group. (n.d.). </a:t>
            </a:r>
            <a:r>
              <a:rPr lang="en-US" i="1" dirty="0"/>
              <a:t>PRISMA 2020 checklist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https://doi.org/10.1136/bmj.n71</a:t>
            </a:r>
            <a:endParaRPr lang="en-US" dirty="0"/>
          </a:p>
          <a:p>
            <a:r>
              <a:rPr lang="en-US" dirty="0"/>
              <a:t>PRISMA-S: An extension to the PRISMA Statement for Reporting Literature Searches in Systematic Reviews. </a:t>
            </a:r>
            <a:r>
              <a:rPr lang="en-US" i="1" dirty="0"/>
              <a:t>Systematic Reviews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(1), 39. </a:t>
            </a:r>
            <a:r>
              <a:rPr lang="en-US" dirty="0">
                <a:hlinkClick r:id="rId6"/>
              </a:rPr>
              <a:t>https://doi.org/10/gh2z2k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18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943D-F39F-C943-BAD4-78C9DAEE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Conducting and Reporting a Systematic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32B0-344E-F547-B61E-F6F734C74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Literature searches in systematic reviews and meta-analyses: A review, evaluation, and recommendations. </a:t>
            </a:r>
            <a:r>
              <a:rPr lang="en-US" i="1" dirty="0"/>
              <a:t>Journal of Vocational Behavior</a:t>
            </a:r>
            <a:r>
              <a:rPr lang="en-US" dirty="0"/>
              <a:t>, </a:t>
            </a:r>
            <a:r>
              <a:rPr lang="en-US" i="1" dirty="0"/>
              <a:t>118</a:t>
            </a:r>
            <a:r>
              <a:rPr lang="en-US" dirty="0"/>
              <a:t>, 103377. </a:t>
            </a:r>
            <a:r>
              <a:rPr lang="en-US" dirty="0">
                <a:hlinkClick r:id="rId2"/>
              </a:rPr>
              <a:t>https://doi.org/10/ggh2bx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do a systematic review: A best practice guide for conducting and reporting narrative reviews, meta-analyses, and meta-syntheses. </a:t>
            </a:r>
            <a:r>
              <a:rPr lang="en-US" i="1" dirty="0"/>
              <a:t>Annual Review of Psychology</a:t>
            </a:r>
            <a:r>
              <a:rPr lang="en-US" dirty="0"/>
              <a:t>, </a:t>
            </a:r>
            <a:r>
              <a:rPr lang="en-US" i="1" dirty="0"/>
              <a:t>70</a:t>
            </a:r>
            <a:r>
              <a:rPr lang="en-US" dirty="0"/>
              <a:t>(1), 747–770. </a:t>
            </a:r>
            <a:r>
              <a:rPr lang="en-US" dirty="0">
                <a:hlinkClick r:id="rId3"/>
              </a:rPr>
              <a:t>https://doi.org/10/gftjxg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71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7130-88CB-8849-B5D7-40988131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your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ADEA1-EEB0-8246-BB0D-5738BEAFD0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614969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State what effect size metric you used</a:t>
                </a:r>
              </a:p>
              <a:p>
                <a:pPr lvl="1"/>
                <a:r>
                  <a:rPr lang="en-US" dirty="0"/>
                  <a:t>Give the formulas you used to compute effects</a:t>
                </a:r>
              </a:p>
              <a:p>
                <a:pPr lvl="1"/>
                <a:r>
                  <a:rPr lang="en-US" dirty="0"/>
                  <a:t>Give or state the formulas you used to compute the variances</a:t>
                </a:r>
              </a:p>
              <a:p>
                <a:pPr lvl="1"/>
                <a:r>
                  <a:rPr lang="en-US" dirty="0"/>
                  <a:t>If applicable, state that you used the average effect size to compute variances</a:t>
                </a:r>
              </a:p>
              <a:p>
                <a:pPr lvl="1"/>
                <a:r>
                  <a:rPr lang="en-US" dirty="0"/>
                  <a:t>State how artefacts were corrected if applicable</a:t>
                </a:r>
              </a:p>
              <a:p>
                <a:pPr marL="971612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State what method you used to fit your model</a:t>
                </a:r>
              </a:p>
              <a:p>
                <a:pPr lvl="1"/>
                <a:r>
                  <a:rPr lang="en-US" dirty="0"/>
                  <a:t>e.g., “random effects model with the REML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”</a:t>
                </a:r>
              </a:p>
              <a:p>
                <a:pPr marL="971612" lvl="1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4ADEA1-EEB0-8246-BB0D-5738BEAFD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614969"/>
              </a:xfrm>
              <a:blipFill>
                <a:blip r:embed="rId2"/>
                <a:stretch>
                  <a:fillRect l="-1206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415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AA6A-9D92-3E48-87D5-9B2229F8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your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86AB9-A26C-C444-967A-767B378CAC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832684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Report fitted model results</a:t>
                </a:r>
              </a:p>
              <a:p>
                <a:pPr lvl="1"/>
                <a:r>
                  <a:rPr lang="en-US" dirty="0"/>
                  <a:t>Parameters + CIs,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+ CI, (if desired, </a:t>
                </a:r>
                <a:r>
                  <a:rPr lang="en-US" dirty="0" err="1"/>
                  <a:t>Qe</a:t>
                </a:r>
                <a:r>
                  <a:rPr lang="en-US" dirty="0"/>
                  <a:t>, F/</a:t>
                </a:r>
                <a:r>
                  <a:rPr lang="en-US" dirty="0" err="1"/>
                  <a:t>Qm</a:t>
                </a:r>
                <a:r>
                  <a:rPr lang="en-US" dirty="0"/>
                  <a:t>, I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971612" lvl="1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Report model predictions</a:t>
                </a:r>
              </a:p>
              <a:p>
                <a:pPr lvl="1"/>
                <a:r>
                  <a:rPr lang="en-US" dirty="0"/>
                  <a:t>For each level of categorical moderators</a:t>
                </a:r>
              </a:p>
              <a:p>
                <a:pPr lvl="1"/>
                <a:r>
                  <a:rPr lang="en-US" dirty="0"/>
                  <a:t>For relevant levels of continuous moderators</a:t>
                </a:r>
              </a:p>
              <a:p>
                <a:pPr lvl="1"/>
                <a:r>
                  <a:rPr lang="en-US" dirty="0"/>
                  <a:t>Give (back-transformed) predicted means + CIs + PIs</a:t>
                </a:r>
              </a:p>
              <a:p>
                <a:pPr lvl="1"/>
                <a:r>
                  <a:rPr lang="en-US" dirty="0"/>
                  <a:t>Discuss the implications of heterogeneity!</a:t>
                </a:r>
              </a:p>
              <a:p>
                <a:pPr lvl="1"/>
                <a:endParaRPr lang="en-US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Visualize your data </a:t>
                </a:r>
              </a:p>
              <a:p>
                <a:pPr lvl="1"/>
                <a:r>
                  <a:rPr lang="en-US" dirty="0"/>
                  <a:t>e.g., using forest, funnel, or bubble plots as appropriate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686AB9-A26C-C444-967A-767B378CAC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832684"/>
              </a:xfrm>
              <a:blipFill>
                <a:blip r:embed="rId2"/>
                <a:stretch>
                  <a:fillRect l="-1206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21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AA6A-9D92-3E48-87D5-9B2229F8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your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6AB9-A26C-C444-967A-767B378CA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3268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Discuss publication bias</a:t>
            </a:r>
          </a:p>
          <a:p>
            <a:pPr lvl="1"/>
            <a:r>
              <a:rPr lang="en-US" dirty="0"/>
              <a:t>Is it a concern?</a:t>
            </a:r>
          </a:p>
          <a:p>
            <a:pPr lvl="1"/>
            <a:r>
              <a:rPr lang="en-US" dirty="0"/>
              <a:t>Report funnel plots, regression tests, cumulative meta-analysis/WAAP</a:t>
            </a:r>
          </a:p>
          <a:p>
            <a:pPr lvl="1"/>
            <a:r>
              <a:rPr lang="en-US" dirty="0"/>
              <a:t>Consider other publication bias models as well</a:t>
            </a:r>
          </a:p>
          <a:p>
            <a:pPr marL="971612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Discuss limitations of generalizability</a:t>
            </a:r>
          </a:p>
          <a:p>
            <a:pPr lvl="1"/>
            <a:r>
              <a:rPr lang="en-US" dirty="0"/>
              <a:t>Study populations, settings, etc.</a:t>
            </a:r>
          </a:p>
          <a:p>
            <a:pPr lvl="1"/>
            <a:r>
              <a:rPr lang="en-US" dirty="0"/>
              <a:t>Overall quality / threats to validity of the included studies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Share your data and analysis script in a public repository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hlinkClick r:id="rId2"/>
              </a:rPr>
              <a:t>https://osf.io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6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06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ED14-90EA-9339-2A8A-C745F53D6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1C67-77EC-9589-39A1-AE0627C79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More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A6992-D23A-5901-2E4F-ED277BA52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8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Meta-analytic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Meta-analysis is most frequently applied when conducting a review of a research literature</a:t>
            </a:r>
          </a:p>
          <a:p>
            <a:pPr lvl="1"/>
            <a:r>
              <a:rPr lang="en-US" dirty="0"/>
              <a:t>As an alternative to narrative reviews</a:t>
            </a:r>
          </a:p>
          <a:p>
            <a:endParaRPr lang="en-US" dirty="0"/>
          </a:p>
          <a:p>
            <a:r>
              <a:rPr lang="en-US" dirty="0"/>
              <a:t>A meta-analytic review is only useful if the review is carefully conducted and comprehensive</a:t>
            </a:r>
          </a:p>
          <a:p>
            <a:pPr lvl="1"/>
            <a:r>
              <a:rPr lang="en-US" dirty="0"/>
              <a:t>Medical meta-analyses are highly concerned with the quality of the review</a:t>
            </a:r>
          </a:p>
          <a:p>
            <a:pPr lvl="1"/>
            <a:r>
              <a:rPr lang="en-US" dirty="0"/>
              <a:t>Many psychology meta-analyses are rather sloppy with their review methods</a:t>
            </a:r>
          </a:p>
          <a:p>
            <a:pPr lvl="2"/>
            <a:r>
              <a:rPr lang="en-US" dirty="0"/>
              <a:t>This has been improving in recent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17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84608-B542-CB18-4C2C-CEDCC01D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1BC8-7179-20B4-73BD-DF99162F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815B-33BF-166A-2647-EA61EEF6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745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Full meta-analysis workshop</a:t>
            </a:r>
          </a:p>
          <a:p>
            <a:pPr lvl="1"/>
            <a:r>
              <a:rPr lang="en-US" dirty="0">
                <a:hlinkClick r:id="rId2"/>
              </a:rPr>
              <a:t>https://github.com/bwiernik/meta-workshop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Includes slides, R code demonstrations, exercises, and solutions</a:t>
            </a:r>
          </a:p>
          <a:p>
            <a:pPr lvl="1"/>
            <a:r>
              <a:rPr lang="en-US" dirty="0"/>
              <a:t>I teach this workshop several times a year, </a:t>
            </a:r>
            <a:br>
              <a:rPr lang="en-US" dirty="0"/>
            </a:br>
            <a:r>
              <a:rPr lang="en-US" dirty="0"/>
              <a:t>email </a:t>
            </a:r>
            <a:r>
              <a:rPr lang="en-US" dirty="0">
                <a:hlinkClick r:id="rId3"/>
              </a:rPr>
              <a:t>bmwiernik@outlook.com</a:t>
            </a:r>
            <a:r>
              <a:rPr lang="en-US" dirty="0"/>
              <a:t> for more information</a:t>
            </a:r>
          </a:p>
          <a:p>
            <a:pPr lvl="1"/>
            <a:endParaRPr lang="en-US" dirty="0"/>
          </a:p>
          <a:p>
            <a:r>
              <a:rPr lang="en-US" dirty="0"/>
              <a:t>Additional resources:</a:t>
            </a:r>
          </a:p>
          <a:p>
            <a:pPr lvl="1"/>
            <a:r>
              <a:rPr lang="en-US" dirty="0">
                <a:hlinkClick r:id="rId4"/>
              </a:rPr>
              <a:t>Doing meta-analysis in 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Guide to effect sizes and confidence intervals</a:t>
            </a:r>
            <a:endParaRPr lang="en-US" dirty="0">
              <a:hlinkClick r:id="rId6"/>
            </a:endParaRPr>
          </a:p>
          <a:p>
            <a:pPr lvl="1"/>
            <a:r>
              <a:rPr lang="en-US" dirty="0">
                <a:hlinkClick r:id="rId6"/>
              </a:rPr>
              <a:t>metafor website</a:t>
            </a:r>
            <a:endParaRPr lang="en-US" dirty="0"/>
          </a:p>
          <a:p>
            <a:pPr lvl="1"/>
            <a:r>
              <a:rPr lang="en-US" dirty="0" err="1">
                <a:hlinkClick r:id="rId7"/>
              </a:rPr>
              <a:t>psychmeta</a:t>
            </a:r>
            <a:r>
              <a:rPr lang="en-US" dirty="0">
                <a:hlinkClick r:id="rId7"/>
              </a:rPr>
              <a:t>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08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Can You Do Meta-analysis?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Meta-analysis is applicable to research studies that</a:t>
            </a:r>
          </a:p>
          <a:p>
            <a:pPr lvl="1"/>
            <a:r>
              <a:rPr lang="en-US" altLang="en-US" sz="2600" dirty="0"/>
              <a:t>Are empirical</a:t>
            </a:r>
          </a:p>
          <a:p>
            <a:pPr lvl="1"/>
            <a:r>
              <a:rPr lang="en-US" altLang="en-US" sz="2600" dirty="0"/>
              <a:t>Produce </a:t>
            </a:r>
            <a:r>
              <a:rPr lang="en-US" altLang="en-US" sz="2600" u="sng" dirty="0"/>
              <a:t>quantitative</a:t>
            </a:r>
            <a:r>
              <a:rPr lang="en-US" altLang="en-US" sz="2600" dirty="0"/>
              <a:t> results</a:t>
            </a:r>
          </a:p>
          <a:p>
            <a:pPr lvl="1"/>
            <a:r>
              <a:rPr lang="en-US" altLang="en-US" sz="2600" dirty="0"/>
              <a:t>Examine the same constructs/variables and relationships</a:t>
            </a:r>
          </a:p>
          <a:p>
            <a:pPr lvl="1"/>
            <a:r>
              <a:rPr lang="en-US" altLang="en-US" sz="2600" dirty="0"/>
              <a:t>Have findings that can be expressed in a comparable statistical form (i.e., effect sizes: mean differences, correlation coefficients, odds-ratios, proportions, etc.)</a:t>
            </a:r>
          </a:p>
          <a:p>
            <a:pPr lvl="1"/>
            <a:r>
              <a:rPr lang="en-US" altLang="en-US" sz="2600" dirty="0"/>
              <a:t>Are substantively “comparable” given the question at hand</a:t>
            </a:r>
          </a:p>
        </p:txBody>
      </p:sp>
    </p:spTree>
    <p:extLst>
      <p:ext uri="{BB962C8B-B14F-4D97-AF65-F5344CB8AC3E}">
        <p14:creationId xmlns:p14="http://schemas.microsoft.com/office/powerpoint/2010/main" val="323779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Can You Do Meta-analysis?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studies do you need to do a meta-analysis?</a:t>
            </a:r>
          </a:p>
          <a:p>
            <a:pPr lvl="1"/>
            <a:r>
              <a:rPr lang="en-US" dirty="0"/>
              <a:t>Two</a:t>
            </a:r>
          </a:p>
          <a:p>
            <a:pPr lvl="1"/>
            <a:r>
              <a:rPr lang="en-US" dirty="0"/>
              <a:t>Continuously cumulating meta-analysis</a:t>
            </a:r>
            <a:br>
              <a:rPr lang="en-US" dirty="0"/>
            </a:br>
            <a:r>
              <a:rPr lang="en-US" dirty="0"/>
              <a:t>(Braver et al., 2014, </a:t>
            </a:r>
            <a:r>
              <a:rPr lang="en-US" dirty="0">
                <a:hlinkClick r:id="rId2"/>
              </a:rPr>
              <a:t>https://doi.org/10/5k2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Meta-analyses of different sizes let you draw different kinds of conclusions</a:t>
            </a:r>
          </a:p>
          <a:p>
            <a:pPr lvl="2"/>
            <a:r>
              <a:rPr lang="en-US" dirty="0"/>
              <a:t>Preliminary findings</a:t>
            </a:r>
          </a:p>
          <a:p>
            <a:pPr lvl="2"/>
            <a:r>
              <a:rPr lang="en-US" dirty="0"/>
              <a:t>Robust estimates</a:t>
            </a:r>
          </a:p>
          <a:p>
            <a:pPr lvl="2"/>
            <a:r>
              <a:rPr lang="en-US" dirty="0"/>
              <a:t>Moderator effects</a:t>
            </a:r>
          </a:p>
        </p:txBody>
      </p:sp>
    </p:spTree>
    <p:extLst>
      <p:ext uri="{BB962C8B-B14F-4D97-AF65-F5344CB8AC3E}">
        <p14:creationId xmlns:p14="http://schemas.microsoft.com/office/powerpoint/2010/main" val="14719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DFCDA9A-08C7-464F-BC0C-6BFBE80981C8}" vid="{685F6AD9-4AE4-431C-BC78-AF001F8293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2233</Words>
  <Application>Microsoft Macintosh PowerPoint</Application>
  <PresentationFormat>Widescreen</PresentationFormat>
  <Paragraphs>329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.AppleSystemUIFont</vt:lpstr>
      <vt:lpstr>Arial</vt:lpstr>
      <vt:lpstr>Calibri</vt:lpstr>
      <vt:lpstr>Cambria Math</vt:lpstr>
      <vt:lpstr>FiraGO</vt:lpstr>
      <vt:lpstr>Font Awesome 5 Brands Regular</vt:lpstr>
      <vt:lpstr>LucidaGrande</vt:lpstr>
      <vt:lpstr>Wingdings</vt:lpstr>
      <vt:lpstr>1_Office Theme</vt:lpstr>
      <vt:lpstr>Meta-Analysis Basics</vt:lpstr>
      <vt:lpstr>Evidence synthesis &amp; systematic reviews</vt:lpstr>
      <vt:lpstr>What is meta-analysis?</vt:lpstr>
      <vt:lpstr>Questions Meta-Analysis Can Address</vt:lpstr>
      <vt:lpstr>Meta-analysis in the SR process</vt:lpstr>
      <vt:lpstr>Logic of Meta-Analysis</vt:lpstr>
      <vt:lpstr>Meta-analytic reviews</vt:lpstr>
      <vt:lpstr>When Can You Do Meta-analysis?</vt:lpstr>
      <vt:lpstr>When Can You Do Meta-analysis?</vt:lpstr>
      <vt:lpstr>Meta-Analysis Models</vt:lpstr>
      <vt:lpstr>Basic Meta-Analysis Model</vt:lpstr>
      <vt:lpstr>Basic Meta-Analysis Model</vt:lpstr>
      <vt:lpstr>Basic Meta-Analysis Model</vt:lpstr>
      <vt:lpstr>Example: BCG Vaccine</vt:lpstr>
      <vt:lpstr>PowerPoint Presentation</vt:lpstr>
      <vt:lpstr>Example: BCG Vaccine</vt:lpstr>
      <vt:lpstr>Example: BCG Vaccine Forest Plot</vt:lpstr>
      <vt:lpstr>Example: BCG Vaccine Forest Plot</vt:lpstr>
      <vt:lpstr>Example: BCG Vaccine Forest Plot</vt:lpstr>
      <vt:lpstr>Why do these study outcomes differ?</vt:lpstr>
      <vt:lpstr>Equal Effects Model</vt:lpstr>
      <vt:lpstr>Equal Effects Model</vt:lpstr>
      <vt:lpstr>Equal Effects Model</vt:lpstr>
      <vt:lpstr>Equal Effects Model</vt:lpstr>
      <vt:lpstr>Testing for Heterogeneity</vt:lpstr>
      <vt:lpstr>PowerPoint Presentation</vt:lpstr>
      <vt:lpstr>Example: BCG Vaccine</vt:lpstr>
      <vt:lpstr>Note: Do not use the Q test to choose a model</vt:lpstr>
      <vt:lpstr>Why do these study outcomes differ? </vt:lpstr>
      <vt:lpstr>Random effects model</vt:lpstr>
      <vt:lpstr>Random effects model</vt:lpstr>
      <vt:lpstr>Random effects model</vt:lpstr>
      <vt:lpstr>Random effects model</vt:lpstr>
      <vt:lpstr>Random effects models as multilevel models</vt:lpstr>
      <vt:lpstr>Terminology Note</vt:lpstr>
      <vt:lpstr>Example: BCG Vaccine</vt:lpstr>
      <vt:lpstr>PowerPoint Presentation</vt:lpstr>
      <vt:lpstr>PowerPoint Presentation</vt:lpstr>
      <vt:lpstr>Interpreting RE model results</vt:lpstr>
      <vt:lpstr>95% confidence interval for μ</vt:lpstr>
      <vt:lpstr>95% confidence interval for μ</vt:lpstr>
      <vt:lpstr>95% prediction interval for θ_i</vt:lpstr>
      <vt:lpstr>95% prediction interval for θ_i</vt:lpstr>
      <vt:lpstr>Estimating the mean effect size</vt:lpstr>
      <vt:lpstr>Estimating random effects variance</vt:lpstr>
      <vt:lpstr>Observed Variance</vt:lpstr>
      <vt:lpstr>Expected/Predicted Variance  (Sampling Error)</vt:lpstr>
      <vt:lpstr>Estimators for τ2 </vt:lpstr>
      <vt:lpstr>Related statistics</vt:lpstr>
      <vt:lpstr>Relative vs. Absolute Heterogeneity </vt:lpstr>
      <vt:lpstr>Moderator Analysis</vt:lpstr>
      <vt:lpstr>Sources of Variability in Outcomes</vt:lpstr>
      <vt:lpstr>The relevant sample size for meta-regression is the number of studies/effect sizes!</vt:lpstr>
      <vt:lpstr>Publication Bias</vt:lpstr>
      <vt:lpstr>Publication bias and questionable research practices</vt:lpstr>
      <vt:lpstr>PowerPoint Presentation</vt:lpstr>
      <vt:lpstr>Does your literature have publication bias?</vt:lpstr>
      <vt:lpstr>Does your literature have publication bias?</vt:lpstr>
      <vt:lpstr>A meta-analysis should always discuss publication bias, whether it is relevant for the literature, and, if necessary, publication bias analyses</vt:lpstr>
      <vt:lpstr>Dependent Effects</vt:lpstr>
      <vt:lpstr>Dependency</vt:lpstr>
      <vt:lpstr>Meta-analyses should use modern methods to handle dependency </vt:lpstr>
      <vt:lpstr>Reporting Guidelines</vt:lpstr>
      <vt:lpstr>Guidelines</vt:lpstr>
      <vt:lpstr>Conducting and Reporting a Systematic Review</vt:lpstr>
      <vt:lpstr>Reporting your model</vt:lpstr>
      <vt:lpstr>Reporting your model</vt:lpstr>
      <vt:lpstr>Reporting your model</vt:lpstr>
      <vt:lpstr>Learning More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Basics</dc:title>
  <dc:creator>Brenton Wiernik</dc:creator>
  <cp:lastModifiedBy>Brenton Wiernik</cp:lastModifiedBy>
  <cp:revision>1</cp:revision>
  <dcterms:created xsi:type="dcterms:W3CDTF">2024-01-31T13:27:10Z</dcterms:created>
  <dcterms:modified xsi:type="dcterms:W3CDTF">2024-01-31T14:06:18Z</dcterms:modified>
</cp:coreProperties>
</file>